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4"/>
  </p:sldMasterIdLst>
  <p:notesMasterIdLst>
    <p:notesMasterId r:id="rId7"/>
  </p:notesMasterIdLst>
  <p:sldIdLst>
    <p:sldId id="256" r:id="rId5"/>
    <p:sldId id="257" r:id="rId6"/>
  </p:sldIdLst>
  <p:sldSz cx="64008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205" autoAdjust="0"/>
    <p:restoredTop sz="94660"/>
  </p:normalViewPr>
  <p:slideViewPr>
    <p:cSldViewPr snapToGrid="0">
      <p:cViewPr>
        <p:scale>
          <a:sx n="100" d="100"/>
          <a:sy n="100" d="100"/>
        </p:scale>
        <p:origin x="434" y="-28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704D1BD6-0F80-4535-B651-3C71374B6DAA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2349500" y="1143000"/>
            <a:ext cx="21590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1F0FC4C0-974D-48D3-ABFD-BC4EA3F55A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278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1496484"/>
            <a:ext cx="5440680" cy="3183467"/>
          </a:xfrm>
        </p:spPr>
        <p:txBody>
          <a:bodyPr anchor="b"/>
          <a:lstStyle>
            <a:lvl1pPr algn="ctr">
              <a:defRPr sz="4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4802717"/>
            <a:ext cx="4800600" cy="2207683"/>
          </a:xfrm>
        </p:spPr>
        <p:txBody>
          <a:bodyPr/>
          <a:lstStyle>
            <a:lvl1pPr marL="0" indent="0" algn="ctr">
              <a:buNone/>
              <a:defRPr sz="1680"/>
            </a:lvl1pPr>
            <a:lvl2pPr marL="320040" indent="0" algn="ctr">
              <a:buNone/>
              <a:defRPr sz="1400"/>
            </a:lvl2pPr>
            <a:lvl3pPr marL="640080" indent="0" algn="ctr">
              <a:buNone/>
              <a:defRPr sz="1260"/>
            </a:lvl3pPr>
            <a:lvl4pPr marL="960120" indent="0" algn="ctr">
              <a:buNone/>
              <a:defRPr sz="1120"/>
            </a:lvl4pPr>
            <a:lvl5pPr marL="1280160" indent="0" algn="ctr">
              <a:buNone/>
              <a:defRPr sz="1120"/>
            </a:lvl5pPr>
            <a:lvl6pPr marL="1600200" indent="0" algn="ctr">
              <a:buNone/>
              <a:defRPr sz="1120"/>
            </a:lvl6pPr>
            <a:lvl7pPr marL="1920240" indent="0" algn="ctr">
              <a:buNone/>
              <a:defRPr sz="1120"/>
            </a:lvl7pPr>
            <a:lvl8pPr marL="2240280" indent="0" algn="ctr">
              <a:buNone/>
              <a:defRPr sz="1120"/>
            </a:lvl8pPr>
            <a:lvl9pPr marL="2560320" indent="0" algn="ctr">
              <a:buNone/>
              <a:defRPr sz="112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804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741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3" y="486834"/>
            <a:ext cx="1380173" cy="7749117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486834"/>
            <a:ext cx="4060508" cy="7749117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6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47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2" y="2279653"/>
            <a:ext cx="5520690" cy="3803649"/>
          </a:xfrm>
        </p:spPr>
        <p:txBody>
          <a:bodyPr anchor="b"/>
          <a:lstStyle>
            <a:lvl1pPr>
              <a:defRPr sz="4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2" y="6119286"/>
            <a:ext cx="5520690" cy="2000249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/>
                </a:solidFill>
              </a:defRPr>
            </a:lvl1pPr>
            <a:lvl2pPr marL="3200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400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3pPr>
            <a:lvl4pPr marL="9601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28016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60020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19202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2402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5603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21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2434167"/>
            <a:ext cx="2720340" cy="580178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2434167"/>
            <a:ext cx="2720340" cy="580178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8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486836"/>
            <a:ext cx="5520690" cy="1767417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2241551"/>
            <a:ext cx="2707838" cy="1098549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3340100"/>
            <a:ext cx="2707838" cy="491278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2241551"/>
            <a:ext cx="2721174" cy="1098549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3340100"/>
            <a:ext cx="2721174" cy="491278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379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35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080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609600"/>
            <a:ext cx="2064425" cy="213360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1316569"/>
            <a:ext cx="3240405" cy="6498167"/>
          </a:xfrm>
        </p:spPr>
        <p:txBody>
          <a:bodyPr/>
          <a:lstStyle>
            <a:lvl1pPr>
              <a:defRPr sz="2240"/>
            </a:lvl1pPr>
            <a:lvl2pPr>
              <a:defRPr sz="1960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2743200"/>
            <a:ext cx="2064425" cy="5082117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665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609600"/>
            <a:ext cx="2064425" cy="213360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1316569"/>
            <a:ext cx="3240405" cy="6498167"/>
          </a:xfrm>
        </p:spPr>
        <p:txBody>
          <a:bodyPr anchor="t"/>
          <a:lstStyle>
            <a:lvl1pPr marL="0" indent="0">
              <a:buNone/>
              <a:defRPr sz="2240"/>
            </a:lvl1pPr>
            <a:lvl2pPr marL="320040" indent="0">
              <a:buNone/>
              <a:defRPr sz="1960"/>
            </a:lvl2pPr>
            <a:lvl3pPr marL="640080" indent="0">
              <a:buNone/>
              <a:defRPr sz="1680"/>
            </a:lvl3pPr>
            <a:lvl4pPr marL="960120" indent="0">
              <a:buNone/>
              <a:defRPr sz="1400"/>
            </a:lvl4pPr>
            <a:lvl5pPr marL="1280160" indent="0">
              <a:buNone/>
              <a:defRPr sz="1400"/>
            </a:lvl5pPr>
            <a:lvl6pPr marL="1600200" indent="0">
              <a:buNone/>
              <a:defRPr sz="1400"/>
            </a:lvl6pPr>
            <a:lvl7pPr marL="1920240" indent="0">
              <a:buNone/>
              <a:defRPr sz="1400"/>
            </a:lvl7pPr>
            <a:lvl8pPr marL="2240280" indent="0">
              <a:buNone/>
              <a:defRPr sz="1400"/>
            </a:lvl8pPr>
            <a:lvl9pPr marL="2560320" indent="0">
              <a:buNone/>
              <a:defRPr sz="14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2743200"/>
            <a:ext cx="2064425" cy="5082117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77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486836"/>
            <a:ext cx="552069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2434167"/>
            <a:ext cx="552069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8475136"/>
            <a:ext cx="144018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E33C2-B788-4BEA-AACD-BEB70FD6F2AE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8475136"/>
            <a:ext cx="216027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8475136"/>
            <a:ext cx="144018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979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40080" rtl="0" eaLnBrk="1" latinLnBrk="0" hangingPunct="1">
        <a:lnSpc>
          <a:spcPct val="90000"/>
        </a:lnSpc>
        <a:spcBef>
          <a:spcPct val="0"/>
        </a:spcBef>
        <a:buNone/>
        <a:defRPr sz="3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020" indent="-160020" algn="l" defTabSz="64008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01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6022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802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203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200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402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לבן 4">
            <a:extLst>
              <a:ext uri="{FF2B5EF4-FFF2-40B4-BE49-F238E27FC236}">
                <a16:creationId xmlns:a16="http://schemas.microsoft.com/office/drawing/2014/main" id="{79371B2F-1F73-4B0A-B375-51AA5478341C}"/>
              </a:ext>
            </a:extLst>
          </p:cNvPr>
          <p:cNvSpPr/>
          <p:nvPr/>
        </p:nvSpPr>
        <p:spPr>
          <a:xfrm>
            <a:off x="0" y="0"/>
            <a:ext cx="6400800" cy="10972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אקדמית מקוונת">
            <a:extLst>
              <a:ext uri="{FF2B5EF4-FFF2-40B4-BE49-F238E27FC236}">
                <a16:creationId xmlns:a16="http://schemas.microsoft.com/office/drawing/2014/main" id="{04247FB9-D4E0-44BB-8001-2A973DC4C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467" y="0"/>
            <a:ext cx="1340284" cy="670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56BDB778-AE22-481F-913D-CFE0DF992C42}"/>
              </a:ext>
            </a:extLst>
          </p:cNvPr>
          <p:cNvSpPr txBox="1"/>
          <p:nvPr/>
        </p:nvSpPr>
        <p:spPr>
          <a:xfrm>
            <a:off x="1346471" y="27294"/>
            <a:ext cx="34451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sz="1100" dirty="0"/>
              <a:t>המכללה האקדמית תל-אביב-יפו – בית הספר למדעי המחשב</a:t>
            </a:r>
            <a:endParaRPr lang="en-US" sz="1100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98B5F3EC-4C97-4251-9FC2-00CA4988EE49}"/>
              </a:ext>
            </a:extLst>
          </p:cNvPr>
          <p:cNvSpPr txBox="1"/>
          <p:nvPr/>
        </p:nvSpPr>
        <p:spPr>
          <a:xfrm flipH="1">
            <a:off x="52068" y="27294"/>
            <a:ext cx="9575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100" dirty="0"/>
              <a:t>מספר פרויקט:</a:t>
            </a:r>
          </a:p>
          <a:p>
            <a:pPr algn="ctr"/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210804</a:t>
            </a:r>
            <a:endParaRPr lang="en-US" sz="1100" dirty="0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9549345-8A5B-40D2-8822-7990B75F5458}"/>
              </a:ext>
            </a:extLst>
          </p:cNvPr>
          <p:cNvSpPr txBox="1"/>
          <p:nvPr/>
        </p:nvSpPr>
        <p:spPr>
          <a:xfrm>
            <a:off x="2405954" y="288904"/>
            <a:ext cx="256031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sz="1400" dirty="0"/>
              <a:t>שם הפרויקט: </a:t>
            </a:r>
            <a:r>
              <a:rPr lang="en-US" sz="1400" dirty="0">
                <a:latin typeface="Aharoni" panose="02010803020104030203" pitchFamily="2" charset="-79"/>
                <a:cs typeface="Aharoni" panose="02010803020104030203" pitchFamily="2" charset="-79"/>
              </a:rPr>
              <a:t>Place It!</a:t>
            </a:r>
            <a:endParaRPr lang="he-IL" sz="1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r" rtl="1"/>
            <a:r>
              <a:rPr lang="he-IL" sz="1400" dirty="0"/>
              <a:t>מגישים: דניאל </a:t>
            </a:r>
            <a:r>
              <a:rPr lang="he-IL" sz="1400" dirty="0" err="1"/>
              <a:t>בביצקי</a:t>
            </a:r>
            <a:r>
              <a:rPr lang="he-IL" sz="1400" dirty="0"/>
              <a:t> ותום ווינברג</a:t>
            </a:r>
          </a:p>
          <a:p>
            <a:pPr algn="r" rtl="1"/>
            <a:r>
              <a:rPr lang="he-IL" sz="1400" dirty="0"/>
              <a:t>מנחה: אורי גלובוס</a:t>
            </a:r>
            <a:endParaRPr lang="en-US" sz="1400" dirty="0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BF157B4C-948D-4393-AA98-FEC0831D25AC}"/>
              </a:ext>
            </a:extLst>
          </p:cNvPr>
          <p:cNvSpPr/>
          <p:nvPr/>
        </p:nvSpPr>
        <p:spPr>
          <a:xfrm>
            <a:off x="0" y="1124574"/>
            <a:ext cx="6400800" cy="8046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7B2E5E40-94E5-4BE2-80D4-421DC703FBD4}"/>
              </a:ext>
            </a:extLst>
          </p:cNvPr>
          <p:cNvSpPr txBox="1"/>
          <p:nvPr/>
        </p:nvSpPr>
        <p:spPr>
          <a:xfrm>
            <a:off x="1202357" y="2172287"/>
            <a:ext cx="38608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100" dirty="0">
                <a:latin typeface="Aharoni" panose="02010803020104030203" pitchFamily="2" charset="-79"/>
                <a:cs typeface="Aharoni" panose="02010803020104030203" pitchFamily="2" charset="-79"/>
              </a:rPr>
              <a:t>שחקן 1 בוחר גשר וממקם אותו על הלוח</a:t>
            </a:r>
            <a:endParaRPr lang="en-US" sz="11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43EEE9F9-9AF4-4683-9EBD-0AEBEDDFC03D}"/>
              </a:ext>
            </a:extLst>
          </p:cNvPr>
          <p:cNvSpPr txBox="1"/>
          <p:nvPr/>
        </p:nvSpPr>
        <p:spPr>
          <a:xfrm>
            <a:off x="1144913" y="3881372"/>
            <a:ext cx="3987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100" dirty="0">
                <a:latin typeface="Aharoni" panose="02010803020104030203" pitchFamily="2" charset="-79"/>
                <a:cs typeface="Aharoni" panose="02010803020104030203" pitchFamily="2" charset="-79"/>
              </a:rPr>
              <a:t>שחקן 2 יכול לתקן עפ"י נקודת המבט שלו</a:t>
            </a:r>
            <a:endParaRPr lang="en-US" sz="11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B0174762-7A6B-4D9C-8AFF-3F94CD014090}"/>
              </a:ext>
            </a:extLst>
          </p:cNvPr>
          <p:cNvSpPr txBox="1"/>
          <p:nvPr/>
        </p:nvSpPr>
        <p:spPr>
          <a:xfrm>
            <a:off x="937480" y="5576201"/>
            <a:ext cx="44026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100" dirty="0">
                <a:latin typeface="Aharoni" panose="02010803020104030203" pitchFamily="2" charset="-79"/>
                <a:cs typeface="Aharoni" panose="02010803020104030203" pitchFamily="2" charset="-79"/>
              </a:rPr>
              <a:t>שחקן 2 בוחר גשר וממקם אותו על הלוח</a:t>
            </a:r>
            <a:endParaRPr lang="en-US" sz="11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EEBF0A77-2D2B-4073-93AC-FDD0FEB67F46}"/>
              </a:ext>
            </a:extLst>
          </p:cNvPr>
          <p:cNvSpPr txBox="1"/>
          <p:nvPr/>
        </p:nvSpPr>
        <p:spPr>
          <a:xfrm>
            <a:off x="1383122" y="7303471"/>
            <a:ext cx="34992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100" dirty="0">
                <a:latin typeface="Aharoni" panose="02010803020104030203" pitchFamily="2" charset="-79"/>
                <a:cs typeface="Aharoni" panose="02010803020104030203" pitchFamily="2" charset="-79"/>
              </a:rPr>
              <a:t>וחוזר חלילה! עד ש...</a:t>
            </a:r>
            <a:endParaRPr lang="en-US" sz="11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6" name="תמונה 15" descr="תמונה שמכילה טקסט, שמים&#10;&#10;התיאור נוצר באופן אוטומטי">
            <a:extLst>
              <a:ext uri="{FF2B5EF4-FFF2-40B4-BE49-F238E27FC236}">
                <a16:creationId xmlns:a16="http://schemas.microsoft.com/office/drawing/2014/main" id="{098CF037-73A1-4EB1-BF77-6D057169A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48" y="2438011"/>
            <a:ext cx="2743200" cy="1330331"/>
          </a:xfrm>
          <a:prstGeom prst="rect">
            <a:avLst/>
          </a:prstGeom>
        </p:spPr>
      </p:pic>
      <p:pic>
        <p:nvPicPr>
          <p:cNvPr id="18" name="תמונה 17" descr="תמונה שמכילה טקסט, שמים&#10;&#10;התיאור נוצר באופן אוטומטי">
            <a:extLst>
              <a:ext uri="{FF2B5EF4-FFF2-40B4-BE49-F238E27FC236}">
                <a16:creationId xmlns:a16="http://schemas.microsoft.com/office/drawing/2014/main" id="{AA076B86-1F1D-40DD-94FB-781DBE0851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100" y="2438012"/>
            <a:ext cx="2743200" cy="1327929"/>
          </a:xfrm>
          <a:prstGeom prst="rect">
            <a:avLst/>
          </a:prstGeom>
        </p:spPr>
      </p:pic>
      <p:pic>
        <p:nvPicPr>
          <p:cNvPr id="24" name="תמונה 23" descr="תמונה שמכילה טקסט, שמים, מים, הר&#10;&#10;התיאור נוצר באופן אוטומטי">
            <a:extLst>
              <a:ext uri="{FF2B5EF4-FFF2-40B4-BE49-F238E27FC236}">
                <a16:creationId xmlns:a16="http://schemas.microsoft.com/office/drawing/2014/main" id="{61C130B9-B061-4FE1-9D02-E938ACF9AB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48" y="4170323"/>
            <a:ext cx="2743200" cy="1332365"/>
          </a:xfrm>
          <a:prstGeom prst="rect">
            <a:avLst/>
          </a:prstGeom>
        </p:spPr>
      </p:pic>
      <p:pic>
        <p:nvPicPr>
          <p:cNvPr id="26" name="תמונה 25" descr="תמונה שמכילה טקסט, שמים, מים&#10;&#10;התיאור נוצר באופן אוטומטי">
            <a:extLst>
              <a:ext uri="{FF2B5EF4-FFF2-40B4-BE49-F238E27FC236}">
                <a16:creationId xmlns:a16="http://schemas.microsoft.com/office/drawing/2014/main" id="{62B4A827-6222-4A43-90A7-E4811C60EF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100" y="4171511"/>
            <a:ext cx="2743200" cy="1329987"/>
          </a:xfrm>
          <a:prstGeom prst="rect">
            <a:avLst/>
          </a:prstGeom>
        </p:spPr>
      </p:pic>
      <p:pic>
        <p:nvPicPr>
          <p:cNvPr id="30" name="תמונה 29" descr="תמונה שמכילה טקסט, שמים, מים&#10;&#10;התיאור נוצר באופן אוטומטי">
            <a:extLst>
              <a:ext uri="{FF2B5EF4-FFF2-40B4-BE49-F238E27FC236}">
                <a16:creationId xmlns:a16="http://schemas.microsoft.com/office/drawing/2014/main" id="{3FD0C0B1-9576-4129-A60A-782BAC2DE8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58" y="5865105"/>
            <a:ext cx="2743200" cy="1329987"/>
          </a:xfrm>
          <a:prstGeom prst="rect">
            <a:avLst/>
          </a:prstGeom>
        </p:spPr>
      </p:pic>
      <p:pic>
        <p:nvPicPr>
          <p:cNvPr id="32" name="תמונה 31" descr="תמונה שמכילה טקסט, שמים, מים&#10;&#10;התיאור נוצר באופן אוטומטי">
            <a:extLst>
              <a:ext uri="{FF2B5EF4-FFF2-40B4-BE49-F238E27FC236}">
                <a16:creationId xmlns:a16="http://schemas.microsoft.com/office/drawing/2014/main" id="{2A648F0D-EAC9-468E-83A1-4D34C18F76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5871200"/>
            <a:ext cx="2743200" cy="1329546"/>
          </a:xfrm>
          <a:prstGeom prst="rect">
            <a:avLst/>
          </a:prstGeom>
        </p:spPr>
      </p:pic>
      <p:pic>
        <p:nvPicPr>
          <p:cNvPr id="34" name="תמונה 33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9DD80307-5E7D-497D-B26F-17152C48DBD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100" y="7579992"/>
            <a:ext cx="3017520" cy="1464608"/>
          </a:xfrm>
          <a:prstGeom prst="rect">
            <a:avLst/>
          </a:prstGeom>
        </p:spPr>
      </p:pic>
      <p:pic>
        <p:nvPicPr>
          <p:cNvPr id="36" name="תמונה 35" descr="תמונה שמכילה טקסט, שמים, מים&#10;&#10;התיאור נוצר באופן אוטומטי">
            <a:extLst>
              <a:ext uri="{FF2B5EF4-FFF2-40B4-BE49-F238E27FC236}">
                <a16:creationId xmlns:a16="http://schemas.microsoft.com/office/drawing/2014/main" id="{7680BC12-6590-4190-A8F4-43586F9BEFE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8" y="7570632"/>
            <a:ext cx="3017520" cy="1464306"/>
          </a:xfrm>
          <a:prstGeom prst="rect">
            <a:avLst/>
          </a:prstGeom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954DF4CF-EB39-4CF7-879D-79EB6BC7232B}"/>
              </a:ext>
            </a:extLst>
          </p:cNvPr>
          <p:cNvSpPr txBox="1"/>
          <p:nvPr/>
        </p:nvSpPr>
        <p:spPr>
          <a:xfrm>
            <a:off x="638827" y="1410057"/>
            <a:ext cx="4999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Place It!</a:t>
            </a:r>
            <a:r>
              <a:rPr lang="he-IL" dirty="0">
                <a:latin typeface="Aharoni" panose="02010803020104030203" pitchFamily="2" charset="-79"/>
                <a:cs typeface="Aharoni" panose="02010803020104030203" pitchFamily="2" charset="-79"/>
              </a:rPr>
              <a:t> הוא משחק חשיבה ושיתוף פעולה המחדד את חוש ההתמצאות במרחב</a:t>
            </a:r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1" name="תמונה 20">
            <a:extLst>
              <a:ext uri="{FF2B5EF4-FFF2-40B4-BE49-F238E27FC236}">
                <a16:creationId xmlns:a16="http://schemas.microsoft.com/office/drawing/2014/main" id="{1283DD08-0D4B-44D4-9E52-87FD14A7250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57" r="1621" b="5876"/>
          <a:stretch/>
        </p:blipFill>
        <p:spPr>
          <a:xfrm>
            <a:off x="2977730" y="3356914"/>
            <a:ext cx="1654587" cy="147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48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לבן 4">
            <a:extLst>
              <a:ext uri="{FF2B5EF4-FFF2-40B4-BE49-F238E27FC236}">
                <a16:creationId xmlns:a16="http://schemas.microsoft.com/office/drawing/2014/main" id="{79371B2F-1F73-4B0A-B375-51AA5478341C}"/>
              </a:ext>
            </a:extLst>
          </p:cNvPr>
          <p:cNvSpPr/>
          <p:nvPr/>
        </p:nvSpPr>
        <p:spPr>
          <a:xfrm>
            <a:off x="0" y="0"/>
            <a:ext cx="6400800" cy="10972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אקדמית מקוונת">
            <a:extLst>
              <a:ext uri="{FF2B5EF4-FFF2-40B4-BE49-F238E27FC236}">
                <a16:creationId xmlns:a16="http://schemas.microsoft.com/office/drawing/2014/main" id="{04247FB9-D4E0-44BB-8001-2A973DC4C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467" y="0"/>
            <a:ext cx="1340284" cy="670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56BDB778-AE22-481F-913D-CFE0DF992C42}"/>
              </a:ext>
            </a:extLst>
          </p:cNvPr>
          <p:cNvSpPr txBox="1"/>
          <p:nvPr/>
        </p:nvSpPr>
        <p:spPr>
          <a:xfrm>
            <a:off x="1346471" y="27294"/>
            <a:ext cx="34451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sz="1100" dirty="0"/>
              <a:t>המכללה האקדמית תל-אביב-יפו – בית הספר למדעי המחשב</a:t>
            </a:r>
            <a:endParaRPr lang="en-US" sz="1100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98B5F3EC-4C97-4251-9FC2-00CA4988EE49}"/>
              </a:ext>
            </a:extLst>
          </p:cNvPr>
          <p:cNvSpPr txBox="1"/>
          <p:nvPr/>
        </p:nvSpPr>
        <p:spPr>
          <a:xfrm flipH="1">
            <a:off x="52068" y="27294"/>
            <a:ext cx="9575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100" dirty="0"/>
              <a:t>מספר פרויקט:</a:t>
            </a:r>
          </a:p>
          <a:p>
            <a:pPr algn="ctr"/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210804</a:t>
            </a:r>
            <a:endParaRPr lang="en-US" sz="1100" dirty="0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9549345-8A5B-40D2-8822-7990B75F5458}"/>
              </a:ext>
            </a:extLst>
          </p:cNvPr>
          <p:cNvSpPr txBox="1"/>
          <p:nvPr/>
        </p:nvSpPr>
        <p:spPr>
          <a:xfrm>
            <a:off x="677333" y="288904"/>
            <a:ext cx="42889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1200" b="1" dirty="0"/>
              <a:t>שם הפרויקט: </a:t>
            </a:r>
            <a:r>
              <a:rPr lang="en-US" sz="1200" b="1" dirty="0"/>
              <a:t>Place It!</a:t>
            </a:r>
            <a:r>
              <a:rPr lang="he-IL" sz="1200" b="1" dirty="0"/>
              <a:t> (עפ"י משחק הקופסא של איתי סתת)</a:t>
            </a:r>
          </a:p>
          <a:p>
            <a:pPr algn="r" rtl="1"/>
            <a:r>
              <a:rPr lang="he-IL" sz="1200" b="1" dirty="0"/>
              <a:t>מגישים: דניאל </a:t>
            </a:r>
            <a:r>
              <a:rPr lang="he-IL" sz="1200" b="1" dirty="0" err="1"/>
              <a:t>בביצקי</a:t>
            </a:r>
            <a:r>
              <a:rPr lang="he-IL" sz="1200" b="1" dirty="0"/>
              <a:t> ותום ווינברג</a:t>
            </a:r>
          </a:p>
          <a:p>
            <a:pPr algn="r" rtl="1"/>
            <a:r>
              <a:rPr lang="he-IL" sz="1200" b="1" dirty="0"/>
              <a:t>מנחה: ד"ר אורי גלובוס</a:t>
            </a:r>
            <a:endParaRPr lang="en-US" sz="1200" b="1" dirty="0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BF157B4C-948D-4393-AA98-FEC0831D25AC}"/>
              </a:ext>
            </a:extLst>
          </p:cNvPr>
          <p:cNvSpPr/>
          <p:nvPr/>
        </p:nvSpPr>
        <p:spPr>
          <a:xfrm>
            <a:off x="12700" y="1097280"/>
            <a:ext cx="6400800" cy="8046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47E91CEF-1113-4A24-92B2-D755112CE4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22" b="5703"/>
          <a:stretch/>
        </p:blipFill>
        <p:spPr>
          <a:xfrm>
            <a:off x="2879315" y="1525304"/>
            <a:ext cx="1654587" cy="1472943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8B6F027C-6B11-475A-A1C6-6C3979443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34" y="1519930"/>
            <a:ext cx="2594233" cy="1482680"/>
          </a:xfrm>
          <a:prstGeom prst="rect">
            <a:avLst/>
          </a:prstGeom>
          <a:solidFill>
            <a:srgbClr val="C00000"/>
          </a:solidFill>
        </p:spPr>
      </p:pic>
      <p:sp>
        <p:nvSpPr>
          <p:cNvPr id="19" name="בועת דיבור: אליפסה 18">
            <a:extLst>
              <a:ext uri="{FF2B5EF4-FFF2-40B4-BE49-F238E27FC236}">
                <a16:creationId xmlns:a16="http://schemas.microsoft.com/office/drawing/2014/main" id="{D6DB5B9A-DB0F-4934-823A-8EC12E8A6EC6}"/>
              </a:ext>
            </a:extLst>
          </p:cNvPr>
          <p:cNvSpPr/>
          <p:nvPr/>
        </p:nvSpPr>
        <p:spPr>
          <a:xfrm>
            <a:off x="630767" y="1654447"/>
            <a:ext cx="642307" cy="400698"/>
          </a:xfrm>
          <a:prstGeom prst="wedgeEllipseCallout">
            <a:avLst>
              <a:gd name="adj1" fmla="val 66153"/>
              <a:gd name="adj2" fmla="val 42427"/>
            </a:avLst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sz="1200" dirty="0">
                <a:latin typeface="Guttman Yad-Brush" panose="02010401010101010101" pitchFamily="2" charset="-79"/>
                <a:cs typeface="Guttman Yad-Brush" panose="02010401010101010101" pitchFamily="2" charset="-79"/>
              </a:rPr>
              <a:t>3..?</a:t>
            </a:r>
            <a:endParaRPr lang="en-US" sz="1200" dirty="0">
              <a:cs typeface="Guttman Yad-Brush" panose="02010401010101010101" pitchFamily="2" charset="-79"/>
            </a:endParaRPr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2DC9ADA6-FCF4-4D28-8803-12C0F557661E}"/>
              </a:ext>
            </a:extLst>
          </p:cNvPr>
          <p:cNvSpPr txBox="1"/>
          <p:nvPr/>
        </p:nvSpPr>
        <p:spPr>
          <a:xfrm>
            <a:off x="596901" y="4811968"/>
            <a:ext cx="54991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2000" dirty="0" err="1">
                <a:latin typeface="Aharoni" panose="02010803020104030203" pitchFamily="2" charset="-79"/>
                <a:cs typeface="Aharoni" panose="02010803020104030203" pitchFamily="2" charset="-79"/>
              </a:rPr>
              <a:t>הכל</a:t>
            </a:r>
            <a:r>
              <a:rPr lang="he-IL" sz="2000" dirty="0">
                <a:latin typeface="Aharoni" panose="02010803020104030203" pitchFamily="2" charset="-79"/>
                <a:cs typeface="Aharoni" panose="02010803020104030203" pitchFamily="2" charset="-79"/>
              </a:rPr>
              <a:t> עניין של פרספקטיבה! וזה בדיוק העניין ב-</a:t>
            </a: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Place-It</a:t>
            </a:r>
            <a:r>
              <a:rPr lang="he-IL" sz="2000" dirty="0">
                <a:latin typeface="Aharoni" panose="02010803020104030203" pitchFamily="2" charset="-79"/>
                <a:cs typeface="Aharoni" panose="02010803020104030203" pitchFamily="2" charset="-79"/>
              </a:rPr>
              <a:t>...</a:t>
            </a:r>
            <a:endParaRPr lang="en-US" sz="2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5" name="תמונה 24">
            <a:extLst>
              <a:ext uri="{FF2B5EF4-FFF2-40B4-BE49-F238E27FC236}">
                <a16:creationId xmlns:a16="http://schemas.microsoft.com/office/drawing/2014/main" id="{5F0D7018-8500-48D9-A901-0B1AD13EF4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5" y="3176853"/>
            <a:ext cx="921034" cy="1476237"/>
          </a:xfrm>
          <a:prstGeom prst="rect">
            <a:avLst/>
          </a:prstGeom>
        </p:spPr>
      </p:pic>
      <p:sp>
        <p:nvSpPr>
          <p:cNvPr id="29" name="מלבן: פינות מעוגלות 28">
            <a:extLst>
              <a:ext uri="{FF2B5EF4-FFF2-40B4-BE49-F238E27FC236}">
                <a16:creationId xmlns:a16="http://schemas.microsoft.com/office/drawing/2014/main" id="{60C1D705-D538-4A09-A82B-C0E49D625C72}"/>
              </a:ext>
            </a:extLst>
          </p:cNvPr>
          <p:cNvSpPr/>
          <p:nvPr/>
        </p:nvSpPr>
        <p:spPr>
          <a:xfrm>
            <a:off x="4636990" y="1506469"/>
            <a:ext cx="1654587" cy="148268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pic>
        <p:nvPicPr>
          <p:cNvPr id="33" name="תמונה 32">
            <a:extLst>
              <a:ext uri="{FF2B5EF4-FFF2-40B4-BE49-F238E27FC236}">
                <a16:creationId xmlns:a16="http://schemas.microsoft.com/office/drawing/2014/main" id="{161884C4-949B-4855-AF0E-0C341B62E9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839" y="3176853"/>
            <a:ext cx="750328" cy="1476237"/>
          </a:xfrm>
          <a:prstGeom prst="rect">
            <a:avLst/>
          </a:prstGeom>
        </p:spPr>
      </p:pic>
      <p:pic>
        <p:nvPicPr>
          <p:cNvPr id="35" name="תמונה 34">
            <a:extLst>
              <a:ext uri="{FF2B5EF4-FFF2-40B4-BE49-F238E27FC236}">
                <a16:creationId xmlns:a16="http://schemas.microsoft.com/office/drawing/2014/main" id="{403F97C7-E225-4B0A-9150-519F6D3EF9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34" y="3175205"/>
            <a:ext cx="981757" cy="1476237"/>
          </a:xfrm>
          <a:prstGeom prst="rect">
            <a:avLst/>
          </a:prstGeom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7B2E5E40-94E5-4BE2-80D4-421DC703FBD4}"/>
              </a:ext>
            </a:extLst>
          </p:cNvPr>
          <p:cNvSpPr txBox="1"/>
          <p:nvPr/>
        </p:nvSpPr>
        <p:spPr>
          <a:xfrm>
            <a:off x="4069384" y="1840661"/>
            <a:ext cx="27804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2000" dirty="0">
                <a:latin typeface="Aharoni" panose="02010803020104030203" pitchFamily="2" charset="-79"/>
                <a:cs typeface="Aharoni" panose="02010803020104030203" pitchFamily="2" charset="-79"/>
              </a:rPr>
              <a:t>יוסי, כמה עמודים</a:t>
            </a:r>
          </a:p>
          <a:p>
            <a:pPr algn="ctr"/>
            <a:r>
              <a:rPr lang="he-IL" sz="2000" dirty="0">
                <a:latin typeface="Aharoni" panose="02010803020104030203" pitchFamily="2" charset="-79"/>
                <a:cs typeface="Aharoni" panose="02010803020104030203" pitchFamily="2" charset="-79"/>
              </a:rPr>
              <a:t>יש בתמונה?</a:t>
            </a:r>
            <a:endParaRPr lang="en-US" sz="2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7" name="מלבן: פינות מעוגלות 36">
            <a:extLst>
              <a:ext uri="{FF2B5EF4-FFF2-40B4-BE49-F238E27FC236}">
                <a16:creationId xmlns:a16="http://schemas.microsoft.com/office/drawing/2014/main" id="{FC232AB8-9505-4D26-8747-C002DD4768F1}"/>
              </a:ext>
            </a:extLst>
          </p:cNvPr>
          <p:cNvSpPr/>
          <p:nvPr/>
        </p:nvSpPr>
        <p:spPr>
          <a:xfrm>
            <a:off x="4632317" y="3175618"/>
            <a:ext cx="1654587" cy="148268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B0174762-7A6B-4D9C-8AFF-3F94CD014090}"/>
              </a:ext>
            </a:extLst>
          </p:cNvPr>
          <p:cNvSpPr txBox="1"/>
          <p:nvPr/>
        </p:nvSpPr>
        <p:spPr>
          <a:xfrm>
            <a:off x="4105487" y="3450418"/>
            <a:ext cx="274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2000" dirty="0">
                <a:latin typeface="Aharoni" panose="02010803020104030203" pitchFamily="2" charset="-79"/>
                <a:cs typeface="Aharoni" panose="02010803020104030203" pitchFamily="2" charset="-79"/>
              </a:rPr>
              <a:t>ואם נזוז</a:t>
            </a:r>
          </a:p>
          <a:p>
            <a:pPr algn="ctr"/>
            <a:r>
              <a:rPr lang="he-IL" sz="2000" dirty="0">
                <a:latin typeface="Aharoni" panose="02010803020104030203" pitchFamily="2" charset="-79"/>
                <a:cs typeface="Aharoni" panose="02010803020104030203" pitchFamily="2" charset="-79"/>
              </a:rPr>
              <a:t>קצת שמאלה?</a:t>
            </a:r>
            <a:endParaRPr lang="en-US" sz="2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1" name="מלבן: פינות מעוגלות 30">
            <a:extLst>
              <a:ext uri="{FF2B5EF4-FFF2-40B4-BE49-F238E27FC236}">
                <a16:creationId xmlns:a16="http://schemas.microsoft.com/office/drawing/2014/main" id="{0F5B77E6-1752-4169-BE1F-D64658196C64}"/>
              </a:ext>
            </a:extLst>
          </p:cNvPr>
          <p:cNvSpPr/>
          <p:nvPr/>
        </p:nvSpPr>
        <p:spPr>
          <a:xfrm>
            <a:off x="3338185" y="5316838"/>
            <a:ext cx="2948717" cy="120671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en-US" sz="1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Place-it</a:t>
            </a:r>
            <a:r>
              <a:rPr lang="he-IL" sz="1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הוא משחק חשיבה והתמצאות במרחב המבוסס על משחק הקופסא של היזם איתי סתת. במשחק תמצאו לוח משבצות בגודל 9</a:t>
            </a:r>
            <a:r>
              <a:rPr lang="en-US" sz="1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x</a:t>
            </a:r>
            <a:r>
              <a:rPr lang="he-IL" sz="1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9 וכלי משחק בצבעים ובגדלים שונים הנקראים גשרים. </a:t>
            </a:r>
            <a:endParaRPr lang="en-US" sz="1400" dirty="0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5" name="מלבן: פינות מעוגלות 44">
            <a:extLst>
              <a:ext uri="{FF2B5EF4-FFF2-40B4-BE49-F238E27FC236}">
                <a16:creationId xmlns:a16="http://schemas.microsoft.com/office/drawing/2014/main" id="{68B7B77C-DC9B-47A3-A267-8C19A3AFAA86}"/>
              </a:ext>
            </a:extLst>
          </p:cNvPr>
          <p:cNvSpPr/>
          <p:nvPr/>
        </p:nvSpPr>
        <p:spPr>
          <a:xfrm>
            <a:off x="1188876" y="6668721"/>
            <a:ext cx="4238898" cy="74338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he-IL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על השחקנים לעבוד יחד ולתקשר אחד לשני את נקודת המבט שלהם – רק ככה יגיעו לפתרון!</a:t>
            </a:r>
            <a:endParaRPr lang="en-US" dirty="0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6" name="מלבן: פינות מעוגלות 45">
            <a:extLst>
              <a:ext uri="{FF2B5EF4-FFF2-40B4-BE49-F238E27FC236}">
                <a16:creationId xmlns:a16="http://schemas.microsoft.com/office/drawing/2014/main" id="{ACC53D5B-7013-4791-985C-1FBCD5EA2933}"/>
              </a:ext>
            </a:extLst>
          </p:cNvPr>
          <p:cNvSpPr/>
          <p:nvPr/>
        </p:nvSpPr>
        <p:spPr>
          <a:xfrm>
            <a:off x="143934" y="5315723"/>
            <a:ext cx="3054216" cy="120671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he-IL" sz="1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במשחק משחקים שני שחקנים, שיחד עליהם להבין כיצד יש למקם את הגשרים על הלוח בצורה הנכונה עפ"י קלף חידה. כל שחקן מקבל קלף המציג את הפתרון מנקודת מבט אחרת.</a:t>
            </a:r>
            <a:endParaRPr lang="en-US" sz="1400" dirty="0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0" name="תמונה 49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3CB3725A-500B-4639-A098-4DEC40C202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114" y="7618696"/>
            <a:ext cx="2893788" cy="1404552"/>
          </a:xfrm>
          <a:prstGeom prst="rect">
            <a:avLst/>
          </a:prstGeom>
        </p:spPr>
      </p:pic>
      <p:pic>
        <p:nvPicPr>
          <p:cNvPr id="51" name="תמונה 50" descr="תמונה שמכילה טקסט, שמים, מים&#10;&#10;התיאור נוצר באופן אוטומטי">
            <a:extLst>
              <a:ext uri="{FF2B5EF4-FFF2-40B4-BE49-F238E27FC236}">
                <a16:creationId xmlns:a16="http://schemas.microsoft.com/office/drawing/2014/main" id="{9C6F0820-A9CE-462A-ABEC-E805E55779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34" y="7618696"/>
            <a:ext cx="2893788" cy="1404263"/>
          </a:xfrm>
          <a:prstGeom prst="rect">
            <a:avLst/>
          </a:prstGeom>
        </p:spPr>
      </p:pic>
      <p:pic>
        <p:nvPicPr>
          <p:cNvPr id="54" name="תמונה 53">
            <a:extLst>
              <a:ext uri="{FF2B5EF4-FFF2-40B4-BE49-F238E27FC236}">
                <a16:creationId xmlns:a16="http://schemas.microsoft.com/office/drawing/2014/main" id="{C17786CA-F0A8-440F-A0C3-AD55F816275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3998" r="30627"/>
          <a:stretch/>
        </p:blipFill>
        <p:spPr>
          <a:xfrm>
            <a:off x="2879315" y="3175205"/>
            <a:ext cx="1654587" cy="151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902737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ערכת נושא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ערכת נושא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ערכת נושא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6E57B49E9D6DA4ABCC18280040B8171" ma:contentTypeVersion="2" ma:contentTypeDescription="Create a new document." ma:contentTypeScope="" ma:versionID="dae412acb86b62c4b08c7dd96585ea6a">
  <xsd:schema xmlns:xsd="http://www.w3.org/2001/XMLSchema" xmlns:xs="http://www.w3.org/2001/XMLSchema" xmlns:p="http://schemas.microsoft.com/office/2006/metadata/properties" xmlns:ns3="f269512b-6e20-4d87-a74d-53e73f80d8c3" targetNamespace="http://schemas.microsoft.com/office/2006/metadata/properties" ma:root="true" ma:fieldsID="435af7bd32034a9e7fff639a778e7f2c" ns3:_="">
    <xsd:import namespace="f269512b-6e20-4d87-a74d-53e73f80d8c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69512b-6e20-4d87-a74d-53e73f80d8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1B28846-A5E5-4FF9-A8AE-983243E50C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69512b-6e20-4d87-a74d-53e73f80d8c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F382701-5DD5-4881-9A4F-745A67FC65E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63EC8E-782C-44DF-8EB9-5E5667A0DA07}">
  <ds:schemaRefs>
    <ds:schemaRef ds:uri="http://purl.org/dc/terms/"/>
    <ds:schemaRef ds:uri="http://purl.org/dc/dcmitype/"/>
    <ds:schemaRef ds:uri="f269512b-6e20-4d87-a74d-53e73f80d8c3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</TotalTime>
  <Words>213</Words>
  <Application>Microsoft Office PowerPoint</Application>
  <PresentationFormat>מותאם אישית</PresentationFormat>
  <Paragraphs>26</Paragraphs>
  <Slides>2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</vt:i4>
      </vt:variant>
    </vt:vector>
  </HeadingPairs>
  <TitlesOfParts>
    <vt:vector size="8" baseType="lpstr">
      <vt:lpstr>Aharoni</vt:lpstr>
      <vt:lpstr>Arial</vt:lpstr>
      <vt:lpstr>Calibri</vt:lpstr>
      <vt:lpstr>Calibri Light</vt:lpstr>
      <vt:lpstr>Guttman Yad-Brush</vt:lpstr>
      <vt:lpstr>ערכת נושא Office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Tom Weinberg</dc:creator>
  <cp:lastModifiedBy>Tom Weinberg</cp:lastModifiedBy>
  <cp:revision>11</cp:revision>
  <dcterms:created xsi:type="dcterms:W3CDTF">2021-08-08T13:39:27Z</dcterms:created>
  <dcterms:modified xsi:type="dcterms:W3CDTF">2021-08-16T19:08:12Z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0x010100D6E57B49E9D6DA4ABCC18280040B8171</vt:lpwstr>
  </property>
</Properties>
</file>

<file path=docProps/thumbnail.jpeg>
</file>